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Roboto"/>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oboto-italic.fntdata"/><Relationship Id="rId6" Type="http://schemas.openxmlformats.org/officeDocument/2006/relationships/slide" Target="slides/slide1.xml"/><Relationship Id="rId18"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c6f73a04f_0_4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c6f73a04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736D62"/>
                </a:solidFill>
                <a:highlight>
                  <a:srgbClr val="F4F3F2"/>
                </a:highlight>
              </a:rPr>
              <a:t>Are you ready to take control of your retirement planning? Contact Great Pathways team for personalized coaching and guidance tailored to your unique needs. Let's work together to create a secure and joyful retirement.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c6f73a04f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c6f73a04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736D62"/>
                </a:solidFill>
                <a:highlight>
                  <a:srgbClr val="F4F3F2"/>
                </a:highlight>
              </a:rPr>
              <a:t>Thank you for joining our webinar on achieving retirement joy through financial coaching. We hope you found the insights valuable and inspiring.</a:t>
            </a:r>
            <a:br>
              <a:rPr lang="en">
                <a:solidFill>
                  <a:srgbClr val="736D62"/>
                </a:solidFill>
                <a:highlight>
                  <a:srgbClr val="F4F3F2"/>
                </a:highlight>
              </a:rPr>
            </a:br>
            <a:br>
              <a:rPr lang="en">
                <a:solidFill>
                  <a:srgbClr val="736D62"/>
                </a:solidFill>
                <a:highlight>
                  <a:srgbClr val="F4F3F2"/>
                </a:highlight>
              </a:rPr>
            </a:br>
            <a:r>
              <a:rPr lang="en">
                <a:solidFill>
                  <a:srgbClr val="736D62"/>
                </a:solidFill>
                <a:highlight>
                  <a:srgbClr val="F4F3F2"/>
                </a:highlight>
              </a:rPr>
              <a:t>Click the “Free Financial Consultation” button on our website  linked above to schedule your personalized consultation and take the next step towards a secure and fulfilling retirement. We look forward to assisting you on your journey.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c6f73a04f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c6f73a04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736D62"/>
                </a:solidFill>
                <a:highlight>
                  <a:srgbClr val="F4F3F2"/>
                </a:highlight>
              </a:rPr>
              <a:t>Welcome to our webinar on the top strategies for achieving a secure and fulfilling retirement. </a:t>
            </a:r>
            <a:br>
              <a:rPr lang="en">
                <a:solidFill>
                  <a:srgbClr val="736D62"/>
                </a:solidFill>
                <a:highlight>
                  <a:srgbClr val="F4F3F2"/>
                </a:highlight>
              </a:rPr>
            </a:br>
            <a:r>
              <a:rPr lang="en">
                <a:solidFill>
                  <a:srgbClr val="736D62"/>
                </a:solidFill>
                <a:highlight>
                  <a:srgbClr val="F4F3F2"/>
                </a:highlight>
              </a:rPr>
              <a:t>I'm Tarlie Francis, and I'm excited to guide you through this journey to financial peace of mind; now and, especially, in preparation for your </a:t>
            </a:r>
            <a:r>
              <a:rPr lang="en">
                <a:solidFill>
                  <a:srgbClr val="736D62"/>
                </a:solidFill>
                <a:highlight>
                  <a:srgbClr val="F4F3F2"/>
                </a:highlight>
              </a:rPr>
              <a:t>golden</a:t>
            </a:r>
            <a:r>
              <a:rPr lang="en">
                <a:solidFill>
                  <a:srgbClr val="736D62"/>
                </a:solidFill>
                <a:highlight>
                  <a:srgbClr val="F4F3F2"/>
                </a:highlight>
              </a:rPr>
              <a:t> years.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c6f73a04f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c6f73a04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736D62"/>
                </a:solidFill>
                <a:highlight>
                  <a:srgbClr val="F4F3F2"/>
                </a:highlight>
              </a:rPr>
              <a:t>Retirement planning is crucial for ensuring that you can maintain your desired lifestyle and achieve your goals during your golden years. Proper planning helps you navigate uncertainties and provides financial security.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c6f73a04f_0_1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c6f73a04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736D62"/>
                </a:solidFill>
                <a:highlight>
                  <a:srgbClr val="F4F3F2"/>
                </a:highlight>
              </a:rPr>
              <a:t>The first step in retirement planning is setting clear goals. What do you envision for your retirement? Travel, hobbies, spending time with family? Defining your vision helps shape your financial strategy.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c6f73a04f_0_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c6f73a04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736D62"/>
                </a:solidFill>
                <a:highlight>
                  <a:srgbClr val="F4F3F2"/>
                </a:highlight>
              </a:rPr>
              <a:t> A robust financial plan is the cornerstone of a secure retirement. This includes budgeting, maximizing retirement contributions, and diversifying investments to align with your goals and risk tolerance.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c6f73a04f_0_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c6f73a04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736D62"/>
                </a:solidFill>
                <a:highlight>
                  <a:srgbClr val="F4F3F2"/>
                </a:highlight>
              </a:rPr>
              <a:t>Understanding your investment options is vital. Stocks, bonds, mutual funds, and real estate each offer unique benefits. Diversifying your portfolio helps mitigate risk and maximize returns.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4deafe2bd1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4deafe2bd1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736D62"/>
                </a:solidFill>
                <a:highlight>
                  <a:srgbClr val="F4F3F2"/>
                </a:highlight>
              </a:rPr>
              <a:t>Many people wish to leave a legacy for their loved ones. Estate planning, including wills and trusts, helps you manage your assets and ensure your wishes are honored.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6f73a04f_0_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6f73a04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736D62"/>
                </a:solidFill>
                <a:highlight>
                  <a:srgbClr val="F4F3F2"/>
                </a:highlight>
              </a:rPr>
              <a:t>As we approach the conclusion of our webinar, I want to leave you with a thought-provoking quote by Peter Drucker: "The best way to predict the future is to create it.  </a:t>
            </a:r>
            <a:br>
              <a:rPr lang="en">
                <a:solidFill>
                  <a:srgbClr val="736D62"/>
                </a:solidFill>
                <a:highlight>
                  <a:srgbClr val="F4F3F2"/>
                </a:highlight>
              </a:rPr>
            </a:br>
            <a:r>
              <a:rPr lang="en">
                <a:solidFill>
                  <a:srgbClr val="736D62"/>
                </a:solidFill>
                <a:highlight>
                  <a:srgbClr val="F4F3F2"/>
                </a:highlight>
              </a:rPr>
              <a:t>This quote encapsulates the essence of retirement planning. By taking proactive steps today, you have the power to shape your financial future and ensure a fulfilling retirement. Remember, the decisions you make now will pave the way for the life you desire in your golden years.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4e0b94b9a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4e0b94b9a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soak it in</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hyperlink" Target="https://www.great-pathways.com/pages/contact-financial-coach-atlanta" TargetMode="External"/><Relationship Id="rId9" Type="http://schemas.openxmlformats.org/officeDocument/2006/relationships/hyperlink" Target="https://www.great-pathways.com/" TargetMode="External"/><Relationship Id="rId5" Type="http://schemas.openxmlformats.org/officeDocument/2006/relationships/hyperlink" Target="mailto:tf@tarliefrancis.com" TargetMode="External"/><Relationship Id="rId6" Type="http://schemas.openxmlformats.org/officeDocument/2006/relationships/hyperlink" Target="https://www.great-pathways.com/" TargetMode="External"/><Relationship Id="rId7" Type="http://schemas.openxmlformats.org/officeDocument/2006/relationships/image" Target="../media/image3.jpg"/><Relationship Id="rId8"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ph type="ctrTitle"/>
          </p:nvPr>
        </p:nvSpPr>
        <p:spPr>
          <a:xfrm>
            <a:off x="360550" y="888175"/>
            <a:ext cx="8430000" cy="1901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700">
                <a:solidFill>
                  <a:srgbClr val="000000"/>
                </a:solidFill>
                <a:highlight>
                  <a:srgbClr val="F4F3F2"/>
                </a:highlight>
                <a:latin typeface="Arial"/>
                <a:ea typeface="Arial"/>
                <a:cs typeface="Arial"/>
                <a:sym typeface="Arial"/>
              </a:rPr>
              <a:t>Top Strategies for a </a:t>
            </a:r>
            <a:endParaRPr b="1" sz="3700">
              <a:solidFill>
                <a:srgbClr val="000000"/>
              </a:solidFill>
              <a:highlight>
                <a:srgbClr val="F4F3F2"/>
              </a:highlight>
              <a:latin typeface="Arial"/>
              <a:ea typeface="Arial"/>
              <a:cs typeface="Arial"/>
              <a:sym typeface="Arial"/>
            </a:endParaRPr>
          </a:p>
          <a:p>
            <a:pPr indent="0" lvl="0" marL="0" rtl="0" algn="ctr">
              <a:spcBef>
                <a:spcPts val="0"/>
              </a:spcBef>
              <a:spcAft>
                <a:spcPts val="0"/>
              </a:spcAft>
              <a:buNone/>
            </a:pPr>
            <a:r>
              <a:rPr b="1" lang="en" sz="3700">
                <a:solidFill>
                  <a:srgbClr val="000000"/>
                </a:solidFill>
                <a:highlight>
                  <a:srgbClr val="F4F3F2"/>
                </a:highlight>
                <a:latin typeface="Arial"/>
                <a:ea typeface="Arial"/>
                <a:cs typeface="Arial"/>
                <a:sym typeface="Arial"/>
              </a:rPr>
              <a:t>Secure Retirement</a:t>
            </a:r>
            <a:endParaRPr b="1" sz="3700">
              <a:solidFill>
                <a:srgbClr val="000000"/>
              </a:solidFill>
              <a:highlight>
                <a:srgbClr val="F4F3F2"/>
              </a:highlight>
              <a:latin typeface="Arial"/>
              <a:ea typeface="Arial"/>
              <a:cs typeface="Arial"/>
              <a:sym typeface="Arial"/>
            </a:endParaRPr>
          </a:p>
        </p:txBody>
      </p:sp>
      <p:sp>
        <p:nvSpPr>
          <p:cNvPr id="68" name="Google Shape;68;p13"/>
          <p:cNvSpPr txBox="1"/>
          <p:nvPr>
            <p:ph idx="1" type="subTitle"/>
          </p:nvPr>
        </p:nvSpPr>
        <p:spPr>
          <a:xfrm>
            <a:off x="360550" y="4460155"/>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 </a:t>
            </a:r>
            <a:r>
              <a:rPr lang="en" sz="2400"/>
              <a:t>Great Pathways</a:t>
            </a:r>
            <a:r>
              <a:rPr lang="en" sz="2400"/>
              <a:t> </a:t>
            </a:r>
            <a:r>
              <a:rPr lang="en" sz="2400"/>
              <a:t>Presentation</a:t>
            </a:r>
            <a:endParaRPr sz="2400"/>
          </a:p>
        </p:txBody>
      </p:sp>
      <p:pic>
        <p:nvPicPr>
          <p:cNvPr id="69" name="Google Shape;69;p13"/>
          <p:cNvPicPr preferRelativeResize="0"/>
          <p:nvPr/>
        </p:nvPicPr>
        <p:blipFill>
          <a:blip r:embed="rId3">
            <a:alphaModFix/>
          </a:blip>
          <a:stretch>
            <a:fillRect/>
          </a:stretch>
        </p:blipFill>
        <p:spPr>
          <a:xfrm>
            <a:off x="1334775" y="405325"/>
            <a:ext cx="6427023" cy="4054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4277600" y="2318425"/>
            <a:ext cx="4641300" cy="277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t>Ready to Secure Your Retirement?</a:t>
            </a:r>
            <a:endParaRPr sz="4800"/>
          </a:p>
        </p:txBody>
      </p:sp>
      <p:sp>
        <p:nvSpPr>
          <p:cNvPr id="137" name="Google Shape;137;p2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8" name="Google Shape;138;p22"/>
          <p:cNvPicPr preferRelativeResize="0"/>
          <p:nvPr/>
        </p:nvPicPr>
        <p:blipFill>
          <a:blip r:embed="rId3">
            <a:alphaModFix/>
          </a:blip>
          <a:stretch>
            <a:fillRect/>
          </a:stretch>
        </p:blipFill>
        <p:spPr>
          <a:xfrm>
            <a:off x="152400" y="152400"/>
            <a:ext cx="3692224" cy="29129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txBox="1"/>
          <p:nvPr>
            <p:ph type="title"/>
          </p:nvPr>
        </p:nvSpPr>
        <p:spPr>
          <a:xfrm>
            <a:off x="226078" y="253900"/>
            <a:ext cx="2808000" cy="95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t>Thanks!</a:t>
            </a:r>
            <a:endParaRPr sz="3000"/>
          </a:p>
        </p:txBody>
      </p:sp>
      <p:pic>
        <p:nvPicPr>
          <p:cNvPr descr="Businesswoman giving presentation to her colleagues (Provided by Getty Images)" id="144" name="Google Shape;144;p23"/>
          <p:cNvPicPr preferRelativeResize="0"/>
          <p:nvPr/>
        </p:nvPicPr>
        <p:blipFill rotWithShape="1">
          <a:blip r:embed="rId3">
            <a:alphaModFix/>
          </a:blip>
          <a:srcRect b="0" l="9663" r="9671" t="0"/>
          <a:stretch/>
        </p:blipFill>
        <p:spPr>
          <a:xfrm>
            <a:off x="3292425" y="0"/>
            <a:ext cx="5851576" cy="5143499"/>
          </a:xfrm>
          <a:prstGeom prst="rect">
            <a:avLst/>
          </a:prstGeom>
          <a:noFill/>
          <a:ln>
            <a:noFill/>
          </a:ln>
        </p:spPr>
      </p:pic>
      <p:sp>
        <p:nvSpPr>
          <p:cNvPr id="145" name="Google Shape;145;p23"/>
          <p:cNvSpPr txBox="1"/>
          <p:nvPr>
            <p:ph idx="1" type="body"/>
          </p:nvPr>
        </p:nvSpPr>
        <p:spPr>
          <a:xfrm>
            <a:off x="226075" y="1465800"/>
            <a:ext cx="3089700" cy="31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Contact us:</a:t>
            </a:r>
            <a:endParaRPr sz="1700"/>
          </a:p>
          <a:p>
            <a:pPr indent="0" lvl="0" marL="0" rtl="0" algn="l">
              <a:spcBef>
                <a:spcPts val="1600"/>
              </a:spcBef>
              <a:spcAft>
                <a:spcPts val="0"/>
              </a:spcAft>
              <a:buNone/>
            </a:pPr>
            <a:r>
              <a:rPr lang="en" sz="1900" u="sng">
                <a:hlinkClick r:id="rId4"/>
              </a:rPr>
              <a:t>Great Pathways</a:t>
            </a:r>
            <a:endParaRPr sz="19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lnSpc>
                <a:spcPct val="150000"/>
              </a:lnSpc>
              <a:spcBef>
                <a:spcPts val="0"/>
              </a:spcBef>
              <a:spcAft>
                <a:spcPts val="0"/>
              </a:spcAft>
              <a:buNone/>
            </a:pPr>
            <a:r>
              <a:t/>
            </a:r>
            <a:endParaRPr sz="1700"/>
          </a:p>
          <a:p>
            <a:pPr indent="0" lvl="0" marL="0" rtl="0" algn="l">
              <a:lnSpc>
                <a:spcPct val="150000"/>
              </a:lnSpc>
              <a:spcBef>
                <a:spcPts val="0"/>
              </a:spcBef>
              <a:spcAft>
                <a:spcPts val="0"/>
              </a:spcAft>
              <a:buNone/>
            </a:pPr>
            <a:r>
              <a:rPr lang="en" sz="1700" u="sng">
                <a:hlinkClick r:id="rId5"/>
              </a:rPr>
              <a:t>tf@tarliefrancis.com</a:t>
            </a:r>
            <a:r>
              <a:rPr lang="en" sz="1700"/>
              <a:t>  </a:t>
            </a:r>
            <a:endParaRPr sz="1700"/>
          </a:p>
          <a:p>
            <a:pPr indent="0" lvl="0" marL="0" rtl="0" algn="l">
              <a:lnSpc>
                <a:spcPct val="150000"/>
              </a:lnSpc>
              <a:spcBef>
                <a:spcPts val="0"/>
              </a:spcBef>
              <a:spcAft>
                <a:spcPts val="0"/>
              </a:spcAft>
              <a:buNone/>
            </a:pPr>
            <a:r>
              <a:rPr lang="en" sz="1700" u="sng">
                <a:hlinkClick r:id="rId6"/>
              </a:rPr>
              <a:t>www.great-pathways.com</a:t>
            </a:r>
            <a:endParaRPr sz="1700"/>
          </a:p>
        </p:txBody>
      </p:sp>
      <p:pic>
        <p:nvPicPr>
          <p:cNvPr descr="Business people in a meeting (Provided by Getty Images)" id="146" name="Google Shape;146;p23"/>
          <p:cNvPicPr preferRelativeResize="0"/>
          <p:nvPr/>
        </p:nvPicPr>
        <p:blipFill>
          <a:blip r:embed="rId7">
            <a:alphaModFix/>
          </a:blip>
          <a:stretch>
            <a:fillRect/>
          </a:stretch>
        </p:blipFill>
        <p:spPr>
          <a:xfrm>
            <a:off x="3292425" y="3270600"/>
            <a:ext cx="2808003" cy="1872902"/>
          </a:xfrm>
          <a:prstGeom prst="rect">
            <a:avLst/>
          </a:prstGeom>
          <a:noFill/>
          <a:ln>
            <a:noFill/>
          </a:ln>
        </p:spPr>
      </p:pic>
      <p:sp>
        <p:nvSpPr>
          <p:cNvPr id="147" name="Google Shape;147;p2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8" name="Google Shape;148;p23"/>
          <p:cNvPicPr preferRelativeResize="0"/>
          <p:nvPr/>
        </p:nvPicPr>
        <p:blipFill>
          <a:blip r:embed="rId8">
            <a:alphaModFix/>
          </a:blip>
          <a:stretch>
            <a:fillRect/>
          </a:stretch>
        </p:blipFill>
        <p:spPr>
          <a:xfrm>
            <a:off x="0" y="0"/>
            <a:ext cx="3292426" cy="3654126"/>
          </a:xfrm>
          <a:prstGeom prst="rect">
            <a:avLst/>
          </a:prstGeom>
          <a:noFill/>
          <a:ln>
            <a:noFill/>
          </a:ln>
        </p:spPr>
      </p:pic>
      <p:sp>
        <p:nvSpPr>
          <p:cNvPr id="149" name="Google Shape;149;p23"/>
          <p:cNvSpPr txBox="1"/>
          <p:nvPr/>
        </p:nvSpPr>
        <p:spPr>
          <a:xfrm>
            <a:off x="3325100" y="0"/>
            <a:ext cx="5851500" cy="58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u="sng">
                <a:solidFill>
                  <a:srgbClr val="1155CC"/>
                </a:solidFill>
                <a:latin typeface="Roboto"/>
                <a:ea typeface="Roboto"/>
                <a:cs typeface="Roboto"/>
                <a:sym typeface="Roboto"/>
                <a:hlinkClick r:id="rId9">
                  <a:extLst>
                    <a:ext uri="{A12FA001-AC4F-418D-AE19-62706E023703}">
                      <ahyp:hlinkClr val="tx"/>
                    </a:ext>
                  </a:extLst>
                </a:hlinkClick>
              </a:rPr>
              <a:t>https://www.great-pathways.com/</a:t>
            </a:r>
            <a:r>
              <a:rPr lang="en" sz="2800">
                <a:solidFill>
                  <a:srgbClr val="1155CC"/>
                </a:solidFill>
                <a:latin typeface="Roboto"/>
                <a:ea typeface="Roboto"/>
                <a:cs typeface="Roboto"/>
                <a:sym typeface="Roboto"/>
              </a:rPr>
              <a:t> </a:t>
            </a:r>
            <a:endParaRPr sz="2800">
              <a:solidFill>
                <a:srgbClr val="1155CC"/>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1350300" y="999800"/>
            <a:ext cx="6443400" cy="340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Welcome to</a:t>
            </a:r>
            <a:endParaRPr/>
          </a:p>
          <a:p>
            <a:pPr indent="0" lvl="0" marL="0" rtl="0" algn="ctr">
              <a:spcBef>
                <a:spcPts val="0"/>
              </a:spcBef>
              <a:spcAft>
                <a:spcPts val="0"/>
              </a:spcAft>
              <a:buNone/>
            </a:pPr>
            <a:r>
              <a:rPr lang="en"/>
              <a:t> </a:t>
            </a:r>
            <a:endParaRPr/>
          </a:p>
          <a:p>
            <a:pPr indent="0" lvl="0" marL="0" rtl="0" algn="ctr">
              <a:spcBef>
                <a:spcPts val="0"/>
              </a:spcBef>
              <a:spcAft>
                <a:spcPts val="0"/>
              </a:spcAft>
              <a:buNone/>
            </a:pPr>
            <a:r>
              <a:rPr lang="en"/>
              <a:t>"Top Strategies for a Secure Retirement"</a:t>
            </a:r>
            <a:endParaRPr/>
          </a:p>
        </p:txBody>
      </p:sp>
      <p:sp>
        <p:nvSpPr>
          <p:cNvPr id="75" name="Google Shape;75;p1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Business conference (Provided by Getty Images)" id="76" name="Google Shape;76;p14"/>
          <p:cNvPicPr preferRelativeResize="0"/>
          <p:nvPr/>
        </p:nvPicPr>
        <p:blipFill>
          <a:blip r:embed="rId3">
            <a:alphaModFix/>
          </a:blip>
          <a:stretch>
            <a:fillRect/>
          </a:stretch>
        </p:blipFill>
        <p:spPr>
          <a:xfrm>
            <a:off x="6471300" y="74275"/>
            <a:ext cx="2600950" cy="1875749"/>
          </a:xfrm>
          <a:prstGeom prst="rect">
            <a:avLst/>
          </a:prstGeom>
          <a:noFill/>
          <a:ln>
            <a:noFill/>
          </a:ln>
        </p:spPr>
      </p:pic>
      <p:pic>
        <p:nvPicPr>
          <p:cNvPr id="77" name="Google Shape;77;p14"/>
          <p:cNvPicPr preferRelativeResize="0"/>
          <p:nvPr/>
        </p:nvPicPr>
        <p:blipFill>
          <a:blip r:embed="rId4">
            <a:alphaModFix/>
          </a:blip>
          <a:stretch>
            <a:fillRect/>
          </a:stretch>
        </p:blipFill>
        <p:spPr>
          <a:xfrm>
            <a:off x="111825" y="148950"/>
            <a:ext cx="2714104" cy="1801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type="title"/>
          </p:nvPr>
        </p:nvSpPr>
        <p:spPr>
          <a:xfrm>
            <a:off x="3429000" y="221575"/>
            <a:ext cx="5564100" cy="1180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a:t>
            </a:r>
            <a:r>
              <a:rPr b="1" lang="en" sz="2750">
                <a:solidFill>
                  <a:srgbClr val="000000"/>
                </a:solidFill>
                <a:highlight>
                  <a:srgbClr val="F4F3F2"/>
                </a:highlight>
                <a:latin typeface="Arial"/>
                <a:ea typeface="Arial"/>
                <a:cs typeface="Arial"/>
                <a:sym typeface="Arial"/>
              </a:rPr>
              <a:t>Why Retirement Planning Matters</a:t>
            </a:r>
            <a:endParaRPr/>
          </a:p>
        </p:txBody>
      </p:sp>
      <p:sp>
        <p:nvSpPr>
          <p:cNvPr id="83" name="Google Shape;83;p15"/>
          <p:cNvSpPr txBox="1"/>
          <p:nvPr>
            <p:ph idx="1" type="body"/>
          </p:nvPr>
        </p:nvSpPr>
        <p:spPr>
          <a:xfrm>
            <a:off x="3429000" y="2044875"/>
            <a:ext cx="5240100" cy="3098700"/>
          </a:xfrm>
          <a:prstGeom prst="rect">
            <a:avLst/>
          </a:prstGeom>
        </p:spPr>
        <p:txBody>
          <a:bodyPr anchorCtr="0" anchor="t" bIns="91425" lIns="91425" spcFirstLastPara="1" rIns="91425" wrap="square" tIns="91425">
            <a:noAutofit/>
          </a:bodyPr>
          <a:lstStyle/>
          <a:p>
            <a:pPr indent="171450" lvl="0" marL="0" rtl="0" algn="l">
              <a:spcBef>
                <a:spcPts val="0"/>
              </a:spcBef>
              <a:spcAft>
                <a:spcPts val="0"/>
              </a:spcAft>
              <a:buNone/>
            </a:pPr>
            <a:r>
              <a:t/>
            </a:r>
            <a:endParaRPr sz="2700">
              <a:solidFill>
                <a:srgbClr val="736D62"/>
              </a:solidFill>
              <a:highlight>
                <a:srgbClr val="F4F3F2"/>
              </a:highlight>
              <a:latin typeface="Arial"/>
              <a:ea typeface="Arial"/>
              <a:cs typeface="Arial"/>
              <a:sym typeface="Arial"/>
            </a:endParaRPr>
          </a:p>
          <a:p>
            <a:pPr indent="-57150" lvl="0" marL="228600" rtl="0" algn="l">
              <a:spcBef>
                <a:spcPts val="1600"/>
              </a:spcBef>
              <a:spcAft>
                <a:spcPts val="1600"/>
              </a:spcAft>
              <a:buNone/>
            </a:pPr>
            <a:r>
              <a:rPr lang="en" sz="2700">
                <a:solidFill>
                  <a:srgbClr val="1155CC"/>
                </a:solidFill>
                <a:highlight>
                  <a:srgbClr val="F4F3F2"/>
                </a:highlight>
                <a:latin typeface="Arial"/>
                <a:ea typeface="Arial"/>
                <a:cs typeface="Arial"/>
                <a:sym typeface="Arial"/>
              </a:rPr>
              <a:t>I</a:t>
            </a:r>
            <a:r>
              <a:rPr lang="en" sz="2700">
                <a:solidFill>
                  <a:srgbClr val="1155CC"/>
                </a:solidFill>
                <a:highlight>
                  <a:srgbClr val="F4F3F2"/>
                </a:highlight>
                <a:latin typeface="Arial"/>
                <a:ea typeface="Arial"/>
                <a:cs typeface="Arial"/>
                <a:sym typeface="Arial"/>
              </a:rPr>
              <a:t>mportance of Planning for Retirement</a:t>
            </a:r>
            <a:endParaRPr sz="3400">
              <a:solidFill>
                <a:srgbClr val="1155CC"/>
              </a:solidFill>
            </a:endParaRPr>
          </a:p>
        </p:txBody>
      </p:sp>
      <p:sp>
        <p:nvSpPr>
          <p:cNvPr id="84" name="Google Shape;84;p1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5" name="Google Shape;85;p15"/>
          <p:cNvPicPr preferRelativeResize="0"/>
          <p:nvPr/>
        </p:nvPicPr>
        <p:blipFill>
          <a:blip r:embed="rId3">
            <a:alphaModFix/>
          </a:blip>
          <a:stretch>
            <a:fillRect/>
          </a:stretch>
        </p:blipFill>
        <p:spPr>
          <a:xfrm>
            <a:off x="0" y="0"/>
            <a:ext cx="3429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6"/>
          <p:cNvSpPr txBox="1"/>
          <p:nvPr>
            <p:ph type="title"/>
          </p:nvPr>
        </p:nvSpPr>
        <p:spPr>
          <a:xfrm>
            <a:off x="332125" y="333400"/>
            <a:ext cx="4685700" cy="994500"/>
          </a:xfrm>
          <a:prstGeom prst="rect">
            <a:avLst/>
          </a:prstGeom>
        </p:spPr>
        <p:txBody>
          <a:bodyPr anchorCtr="0" anchor="ctr" bIns="91425" lIns="91425" spcFirstLastPara="1" rIns="91425" wrap="square" tIns="91425">
            <a:noAutofit/>
          </a:bodyPr>
          <a:lstStyle/>
          <a:p>
            <a:pPr indent="0" lvl="0" marL="0" rtl="0" algn="ctr">
              <a:lnSpc>
                <a:spcPct val="140000"/>
              </a:lnSpc>
              <a:spcBef>
                <a:spcPts val="0"/>
              </a:spcBef>
              <a:spcAft>
                <a:spcPts val="400"/>
              </a:spcAft>
              <a:buNone/>
            </a:pPr>
            <a:r>
              <a:rPr b="1" lang="en" sz="2750">
                <a:solidFill>
                  <a:srgbClr val="000000"/>
                </a:solidFill>
                <a:highlight>
                  <a:srgbClr val="F4F3F2"/>
                </a:highlight>
                <a:latin typeface="Arial"/>
                <a:ea typeface="Arial"/>
                <a:cs typeface="Arial"/>
                <a:sym typeface="Arial"/>
              </a:rPr>
              <a:t>Setting Clear Retirement Goals</a:t>
            </a:r>
            <a:endParaRPr/>
          </a:p>
        </p:txBody>
      </p:sp>
      <p:sp>
        <p:nvSpPr>
          <p:cNvPr id="91" name="Google Shape;91;p16"/>
          <p:cNvSpPr txBox="1"/>
          <p:nvPr>
            <p:ph idx="1" type="body"/>
          </p:nvPr>
        </p:nvSpPr>
        <p:spPr>
          <a:xfrm>
            <a:off x="419300" y="2226125"/>
            <a:ext cx="4933800" cy="212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750">
              <a:solidFill>
                <a:srgbClr val="1155CC"/>
              </a:solidFill>
            </a:endParaRPr>
          </a:p>
          <a:p>
            <a:pPr indent="0" lvl="0" marL="0" rtl="0" algn="l">
              <a:spcBef>
                <a:spcPts val="1600"/>
              </a:spcBef>
              <a:spcAft>
                <a:spcPts val="1600"/>
              </a:spcAft>
              <a:buNone/>
            </a:pPr>
            <a:r>
              <a:rPr lang="en" sz="2750">
                <a:solidFill>
                  <a:srgbClr val="0000FF"/>
                </a:solidFill>
              </a:rPr>
              <a:t>Define Your Retirement Vision</a:t>
            </a:r>
            <a:endParaRPr sz="2750">
              <a:solidFill>
                <a:srgbClr val="0000FF"/>
              </a:solidFill>
            </a:endParaRPr>
          </a:p>
        </p:txBody>
      </p:sp>
      <p:sp>
        <p:nvSpPr>
          <p:cNvPr id="92" name="Google Shape;92;p1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3" name="Google Shape;93;p16"/>
          <p:cNvPicPr preferRelativeResize="0"/>
          <p:nvPr/>
        </p:nvPicPr>
        <p:blipFill>
          <a:blip r:embed="rId3">
            <a:alphaModFix/>
          </a:blip>
          <a:stretch>
            <a:fillRect/>
          </a:stretch>
        </p:blipFill>
        <p:spPr>
          <a:xfrm>
            <a:off x="5678970" y="0"/>
            <a:ext cx="3465029" cy="5089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txBox="1"/>
          <p:nvPr>
            <p:ph type="title"/>
          </p:nvPr>
        </p:nvSpPr>
        <p:spPr>
          <a:xfrm>
            <a:off x="295950" y="400825"/>
            <a:ext cx="2808000" cy="4056900"/>
          </a:xfrm>
          <a:prstGeom prst="rect">
            <a:avLst/>
          </a:prstGeom>
        </p:spPr>
        <p:txBody>
          <a:bodyPr anchorCtr="0" anchor="ctr" bIns="91425" lIns="91425" spcFirstLastPara="1" rIns="91425" wrap="square" tIns="91425">
            <a:noAutofit/>
          </a:bodyPr>
          <a:lstStyle/>
          <a:p>
            <a:pPr indent="0" lvl="0" marL="0" rtl="0" algn="l">
              <a:lnSpc>
                <a:spcPct val="140000"/>
              </a:lnSpc>
              <a:spcBef>
                <a:spcPts val="0"/>
              </a:spcBef>
              <a:spcAft>
                <a:spcPts val="400"/>
              </a:spcAft>
              <a:buNone/>
            </a:pPr>
            <a:r>
              <a:rPr b="1" lang="en" sz="2750">
                <a:solidFill>
                  <a:srgbClr val="000000"/>
                </a:solidFill>
                <a:highlight>
                  <a:srgbClr val="F4F3F2"/>
                </a:highlight>
                <a:latin typeface="Arial"/>
                <a:ea typeface="Arial"/>
                <a:cs typeface="Arial"/>
                <a:sym typeface="Arial"/>
              </a:rPr>
              <a:t>Building a Robust Financial Plan</a:t>
            </a:r>
            <a:endParaRPr/>
          </a:p>
        </p:txBody>
      </p:sp>
      <p:sp>
        <p:nvSpPr>
          <p:cNvPr id="99" name="Google Shape;99;p17"/>
          <p:cNvSpPr txBox="1"/>
          <p:nvPr>
            <p:ph idx="1" type="body"/>
          </p:nvPr>
        </p:nvSpPr>
        <p:spPr>
          <a:xfrm>
            <a:off x="6660525" y="0"/>
            <a:ext cx="2411700" cy="5081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1155CC"/>
                </a:solidFill>
              </a:rPr>
              <a:t>Crafting </a:t>
            </a:r>
            <a:endParaRPr sz="2800">
              <a:solidFill>
                <a:srgbClr val="1155CC"/>
              </a:solidFill>
            </a:endParaRPr>
          </a:p>
          <a:p>
            <a:pPr indent="0" lvl="0" marL="0" rtl="0" algn="ctr">
              <a:spcBef>
                <a:spcPts val="1600"/>
              </a:spcBef>
              <a:spcAft>
                <a:spcPts val="0"/>
              </a:spcAft>
              <a:buNone/>
            </a:pPr>
            <a:r>
              <a:rPr lang="en" sz="2800">
                <a:solidFill>
                  <a:srgbClr val="1155CC"/>
                </a:solidFill>
              </a:rPr>
              <a:t>Your </a:t>
            </a:r>
            <a:endParaRPr sz="2800">
              <a:solidFill>
                <a:srgbClr val="1155CC"/>
              </a:solidFill>
            </a:endParaRPr>
          </a:p>
          <a:p>
            <a:pPr indent="0" lvl="0" marL="0" rtl="0" algn="ctr">
              <a:spcBef>
                <a:spcPts val="1600"/>
              </a:spcBef>
              <a:spcAft>
                <a:spcPts val="0"/>
              </a:spcAft>
              <a:buNone/>
            </a:pPr>
            <a:r>
              <a:rPr lang="en" sz="2800">
                <a:solidFill>
                  <a:srgbClr val="1155CC"/>
                </a:solidFill>
              </a:rPr>
              <a:t>Financial </a:t>
            </a:r>
            <a:endParaRPr sz="2800">
              <a:solidFill>
                <a:srgbClr val="1155CC"/>
              </a:solidFill>
            </a:endParaRPr>
          </a:p>
          <a:p>
            <a:pPr indent="0" lvl="0" marL="0" rtl="0" algn="ctr">
              <a:spcBef>
                <a:spcPts val="1600"/>
              </a:spcBef>
              <a:spcAft>
                <a:spcPts val="1600"/>
              </a:spcAft>
              <a:buNone/>
            </a:pPr>
            <a:r>
              <a:rPr lang="en" sz="2800">
                <a:solidFill>
                  <a:srgbClr val="1155CC"/>
                </a:solidFill>
              </a:rPr>
              <a:t>Strategy</a:t>
            </a:r>
            <a:endParaRPr sz="2800">
              <a:solidFill>
                <a:srgbClr val="1155CC"/>
              </a:solidFill>
            </a:endParaRPr>
          </a:p>
        </p:txBody>
      </p:sp>
      <p:sp>
        <p:nvSpPr>
          <p:cNvPr id="100" name="Google Shape;100;p1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01" name="Google Shape;101;p17"/>
          <p:cNvPicPr preferRelativeResize="0"/>
          <p:nvPr/>
        </p:nvPicPr>
        <p:blipFill>
          <a:blip r:embed="rId3">
            <a:alphaModFix/>
          </a:blip>
          <a:stretch>
            <a:fillRect/>
          </a:stretch>
        </p:blipFill>
        <p:spPr>
          <a:xfrm>
            <a:off x="3257050" y="0"/>
            <a:ext cx="3347551"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txBox="1"/>
          <p:nvPr>
            <p:ph type="title"/>
          </p:nvPr>
        </p:nvSpPr>
        <p:spPr>
          <a:xfrm>
            <a:off x="3689900" y="0"/>
            <a:ext cx="5454000" cy="1914900"/>
          </a:xfrm>
          <a:prstGeom prst="rect">
            <a:avLst/>
          </a:prstGeom>
          <a:solidFill>
            <a:srgbClr val="3C78D8"/>
          </a:solidFill>
        </p:spPr>
        <p:txBody>
          <a:bodyPr anchorCtr="0" anchor="ctr" bIns="91425" lIns="91425" spcFirstLastPara="1" rIns="91425" wrap="square" tIns="91425">
            <a:noAutofit/>
          </a:bodyPr>
          <a:lstStyle/>
          <a:p>
            <a:pPr indent="0" lvl="0" marL="0" rtl="0" algn="ctr">
              <a:lnSpc>
                <a:spcPct val="140000"/>
              </a:lnSpc>
              <a:spcBef>
                <a:spcPts val="0"/>
              </a:spcBef>
              <a:spcAft>
                <a:spcPts val="400"/>
              </a:spcAft>
              <a:buNone/>
            </a:pPr>
            <a:r>
              <a:rPr b="1" lang="en" sz="2750">
                <a:solidFill>
                  <a:srgbClr val="000000"/>
                </a:solidFill>
                <a:highlight>
                  <a:srgbClr val="F4F3F2"/>
                </a:highlight>
                <a:latin typeface="Arial"/>
                <a:ea typeface="Arial"/>
                <a:cs typeface="Arial"/>
                <a:sym typeface="Arial"/>
              </a:rPr>
              <a:t>Understanding Investment Options</a:t>
            </a:r>
            <a:endParaRPr/>
          </a:p>
        </p:txBody>
      </p:sp>
      <p:sp>
        <p:nvSpPr>
          <p:cNvPr id="107" name="Google Shape;107;p18"/>
          <p:cNvSpPr txBox="1"/>
          <p:nvPr>
            <p:ph idx="1" type="body"/>
          </p:nvPr>
        </p:nvSpPr>
        <p:spPr>
          <a:xfrm>
            <a:off x="3689900" y="1914900"/>
            <a:ext cx="5454000" cy="32286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sz="2800">
                <a:solidFill>
                  <a:srgbClr val="1155CC"/>
                </a:solidFill>
                <a:highlight>
                  <a:srgbClr val="F4F3F2"/>
                </a:highlight>
                <a:latin typeface="Arial"/>
                <a:ea typeface="Arial"/>
                <a:cs typeface="Arial"/>
                <a:sym typeface="Arial"/>
              </a:rPr>
              <a:t>Explore Investment Opportunities</a:t>
            </a:r>
            <a:endParaRPr sz="2800">
              <a:solidFill>
                <a:srgbClr val="1155CC"/>
              </a:solidFill>
            </a:endParaRPr>
          </a:p>
        </p:txBody>
      </p:sp>
      <p:sp>
        <p:nvSpPr>
          <p:cNvPr id="108" name="Google Shape;108;p1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09" name="Google Shape;109;p18"/>
          <p:cNvPicPr preferRelativeResize="0"/>
          <p:nvPr/>
        </p:nvPicPr>
        <p:blipFill>
          <a:blip r:embed="rId3">
            <a:alphaModFix/>
          </a:blip>
          <a:stretch>
            <a:fillRect/>
          </a:stretch>
        </p:blipFill>
        <p:spPr>
          <a:xfrm>
            <a:off x="0" y="0"/>
            <a:ext cx="36899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9"/>
          <p:cNvSpPr txBox="1"/>
          <p:nvPr>
            <p:ph idx="1" type="subTitle"/>
          </p:nvPr>
        </p:nvSpPr>
        <p:spPr>
          <a:xfrm>
            <a:off x="0" y="0"/>
            <a:ext cx="4572000" cy="161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1155CC"/>
                </a:solidFill>
                <a:highlight>
                  <a:srgbClr val="F4F3F2"/>
                </a:highlight>
                <a:latin typeface="Arial"/>
                <a:ea typeface="Arial"/>
                <a:cs typeface="Arial"/>
                <a:sym typeface="Arial"/>
              </a:rPr>
              <a:t>Leave a Lasting Impact</a:t>
            </a:r>
            <a:endParaRPr sz="2800">
              <a:solidFill>
                <a:srgbClr val="1155CC"/>
              </a:solidFill>
            </a:endParaRPr>
          </a:p>
        </p:txBody>
      </p:sp>
      <p:sp>
        <p:nvSpPr>
          <p:cNvPr id="115" name="Google Shape;115;p19"/>
          <p:cNvSpPr txBox="1"/>
          <p:nvPr>
            <p:ph idx="2" type="body"/>
          </p:nvPr>
        </p:nvSpPr>
        <p:spPr>
          <a:xfrm>
            <a:off x="4710550" y="502225"/>
            <a:ext cx="4065900" cy="4193400"/>
          </a:xfrm>
          <a:prstGeom prst="rect">
            <a:avLst/>
          </a:prstGeom>
        </p:spPr>
        <p:txBody>
          <a:bodyPr anchorCtr="0" anchor="ctr" bIns="91425" lIns="91425" spcFirstLastPara="1" rIns="91425" wrap="square" tIns="91425">
            <a:noAutofit/>
          </a:bodyPr>
          <a:lstStyle/>
          <a:p>
            <a:pPr indent="0" lvl="0" marL="0" rtl="0" algn="ctr">
              <a:lnSpc>
                <a:spcPct val="140000"/>
              </a:lnSpc>
              <a:spcBef>
                <a:spcPts val="0"/>
              </a:spcBef>
              <a:spcAft>
                <a:spcPts val="0"/>
              </a:spcAft>
              <a:buNone/>
            </a:pPr>
            <a:r>
              <a:rPr b="1" lang="en" sz="2750">
                <a:solidFill>
                  <a:srgbClr val="000000"/>
                </a:solidFill>
                <a:highlight>
                  <a:srgbClr val="F4F3F2"/>
                </a:highlight>
                <a:latin typeface="Arial"/>
                <a:ea typeface="Arial"/>
                <a:cs typeface="Arial"/>
                <a:sym typeface="Arial"/>
              </a:rPr>
              <a:t>Creating</a:t>
            </a:r>
            <a:endParaRPr b="1" sz="2750">
              <a:solidFill>
                <a:srgbClr val="000000"/>
              </a:solidFill>
              <a:highlight>
                <a:srgbClr val="F4F3F2"/>
              </a:highlight>
              <a:latin typeface="Arial"/>
              <a:ea typeface="Arial"/>
              <a:cs typeface="Arial"/>
              <a:sym typeface="Arial"/>
            </a:endParaRPr>
          </a:p>
          <a:p>
            <a:pPr indent="0" lvl="0" marL="0" rtl="0" algn="ctr">
              <a:lnSpc>
                <a:spcPct val="140000"/>
              </a:lnSpc>
              <a:spcBef>
                <a:spcPts val="400"/>
              </a:spcBef>
              <a:spcAft>
                <a:spcPts val="0"/>
              </a:spcAft>
              <a:buNone/>
            </a:pPr>
            <a:r>
              <a:rPr b="1" lang="en" sz="2750">
                <a:solidFill>
                  <a:srgbClr val="000000"/>
                </a:solidFill>
                <a:highlight>
                  <a:srgbClr val="F4F3F2"/>
                </a:highlight>
                <a:latin typeface="Arial"/>
                <a:ea typeface="Arial"/>
                <a:cs typeface="Arial"/>
                <a:sym typeface="Arial"/>
              </a:rPr>
              <a:t>  A   </a:t>
            </a:r>
            <a:endParaRPr b="1" sz="2750">
              <a:solidFill>
                <a:srgbClr val="000000"/>
              </a:solidFill>
              <a:highlight>
                <a:srgbClr val="F4F3F2"/>
              </a:highlight>
              <a:latin typeface="Arial"/>
              <a:ea typeface="Arial"/>
              <a:cs typeface="Arial"/>
              <a:sym typeface="Arial"/>
            </a:endParaRPr>
          </a:p>
          <a:p>
            <a:pPr indent="0" lvl="0" marL="0" rtl="0" algn="ctr">
              <a:lnSpc>
                <a:spcPct val="140000"/>
              </a:lnSpc>
              <a:spcBef>
                <a:spcPts val="400"/>
              </a:spcBef>
              <a:spcAft>
                <a:spcPts val="400"/>
              </a:spcAft>
              <a:buNone/>
            </a:pPr>
            <a:r>
              <a:rPr b="1" lang="en" sz="2750">
                <a:solidFill>
                  <a:srgbClr val="000000"/>
                </a:solidFill>
                <a:highlight>
                  <a:srgbClr val="F4F3F2"/>
                </a:highlight>
                <a:latin typeface="Arial"/>
                <a:ea typeface="Arial"/>
                <a:cs typeface="Arial"/>
                <a:sym typeface="Arial"/>
              </a:rPr>
              <a:t>Legacy</a:t>
            </a:r>
            <a:endParaRPr/>
          </a:p>
        </p:txBody>
      </p:sp>
      <p:sp>
        <p:nvSpPr>
          <p:cNvPr id="116" name="Google Shape;116;p1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7" name="Google Shape;117;p19"/>
          <p:cNvPicPr preferRelativeResize="0"/>
          <p:nvPr/>
        </p:nvPicPr>
        <p:blipFill>
          <a:blip r:embed="rId3">
            <a:alphaModFix/>
          </a:blip>
          <a:stretch>
            <a:fillRect/>
          </a:stretch>
        </p:blipFill>
        <p:spPr>
          <a:xfrm>
            <a:off x="0" y="1610600"/>
            <a:ext cx="4572000" cy="3532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idx="4294967295" type="title"/>
          </p:nvPr>
        </p:nvSpPr>
        <p:spPr>
          <a:xfrm>
            <a:off x="773700" y="1663450"/>
            <a:ext cx="7596600" cy="76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en" sz="3000">
                <a:solidFill>
                  <a:srgbClr val="1155CC"/>
                </a:solidFill>
                <a:highlight>
                  <a:srgbClr val="F4F3F2"/>
                </a:highlight>
                <a:latin typeface="Arial"/>
                <a:ea typeface="Arial"/>
                <a:cs typeface="Arial"/>
                <a:sym typeface="Arial"/>
              </a:rPr>
              <a:t>"The best way to predict the future is to create it."</a:t>
            </a:r>
            <a:endParaRPr sz="3000">
              <a:solidFill>
                <a:srgbClr val="1155CC"/>
              </a:solidFill>
            </a:endParaRPr>
          </a:p>
        </p:txBody>
      </p:sp>
      <p:cxnSp>
        <p:nvCxnSpPr>
          <p:cNvPr id="123" name="Google Shape;123;p20"/>
          <p:cNvCxnSpPr/>
          <p:nvPr/>
        </p:nvCxnSpPr>
        <p:spPr>
          <a:xfrm>
            <a:off x="4295550" y="2693400"/>
            <a:ext cx="552900" cy="0"/>
          </a:xfrm>
          <a:prstGeom prst="straightConnector1">
            <a:avLst/>
          </a:prstGeom>
          <a:noFill/>
          <a:ln cap="flat" cmpd="sng" w="28575">
            <a:solidFill>
              <a:schemeClr val="dk1"/>
            </a:solidFill>
            <a:prstDash val="solid"/>
            <a:round/>
            <a:headEnd len="sm" w="sm" type="none"/>
            <a:tailEnd len="sm" w="sm" type="none"/>
          </a:ln>
        </p:spPr>
      </p:cxnSp>
      <p:sp>
        <p:nvSpPr>
          <p:cNvPr id="124" name="Google Shape;124;p20"/>
          <p:cNvSpPr txBox="1"/>
          <p:nvPr>
            <p:ph idx="4294967295" type="body"/>
          </p:nvPr>
        </p:nvSpPr>
        <p:spPr>
          <a:xfrm>
            <a:off x="773700" y="3147350"/>
            <a:ext cx="7596600" cy="600300"/>
          </a:xfrm>
          <a:prstGeom prst="rect">
            <a:avLst/>
          </a:prstGeom>
          <a:solidFill>
            <a:srgbClr val="3C78D8"/>
          </a:solidFill>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solidFill>
                  <a:srgbClr val="000000"/>
                </a:solidFill>
              </a:rPr>
              <a:t>- </a:t>
            </a:r>
            <a:r>
              <a:rPr lang="en" sz="2500">
                <a:solidFill>
                  <a:srgbClr val="000000"/>
                </a:solidFill>
                <a:highlight>
                  <a:srgbClr val="F4F3F2"/>
                </a:highlight>
                <a:latin typeface="Arial"/>
                <a:ea typeface="Arial"/>
                <a:cs typeface="Arial"/>
                <a:sym typeface="Arial"/>
              </a:rPr>
              <a:t>Peter Drucker</a:t>
            </a:r>
            <a:endParaRPr sz="2500">
              <a:solidFill>
                <a:srgbClr val="000000"/>
              </a:solidFill>
            </a:endParaRPr>
          </a:p>
        </p:txBody>
      </p:sp>
      <p:sp>
        <p:nvSpPr>
          <p:cNvPr id="125" name="Google Shape;125;p2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1" name="Google Shape;131;p21"/>
          <p:cNvPicPr preferRelativeResize="0"/>
          <p:nvPr/>
        </p:nvPicPr>
        <p:blipFill>
          <a:blip r:embed="rId3">
            <a:alphaModFix/>
          </a:blip>
          <a:stretch>
            <a:fillRect/>
          </a:stretch>
        </p:blipFill>
        <p:spPr>
          <a:xfrm>
            <a:off x="862450" y="152400"/>
            <a:ext cx="7258049"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